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6" r:id="rId7"/>
    <p:sldId id="262" r:id="rId8"/>
    <p:sldId id="263" r:id="rId9"/>
    <p:sldId id="265" r:id="rId10"/>
    <p:sldId id="264" r:id="rId11"/>
    <p:sldId id="267" r:id="rId12"/>
    <p:sldId id="268" r:id="rId13"/>
    <p:sldId id="269" r:id="rId14"/>
    <p:sldId id="270" r:id="rId15"/>
    <p:sldId id="271" r:id="rId1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667" autoAdjust="0"/>
  </p:normalViewPr>
  <p:slideViewPr>
    <p:cSldViewPr snapToGrid="0">
      <p:cViewPr varScale="1">
        <p:scale>
          <a:sx n="99" d="100"/>
          <a:sy n="99" d="100"/>
        </p:scale>
        <p:origin x="9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E24-414A-93A7-436878B51D6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E24-414A-93A7-436878B51D62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315DA2-B0C7-4C97-8A92-C05D23B6C85C}" type="CATEGORYNAME">
                      <a:rPr lang="en-US"/>
                      <a:pPr>
                        <a:defRPr/>
                      </a:pPr>
                      <a:t>[CATEGORY NAME]</a:t>
                    </a:fld>
                    <a:r>
                      <a:rPr lang="en-US"/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E24-414A-93A7-436878B51D62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059085-CE3F-4E73-92A3-BD681B4BC56B}" type="CATEGORYNAME">
                      <a:rPr lang="en-US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/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E24-414A-93A7-436878B51D6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Within City Limits of Hebron</c:v>
                </c:pt>
                <c:pt idx="1">
                  <c:v>Outside the City Limits of Hebron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0.68</c:v>
                </c:pt>
                <c:pt idx="1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24-414A-93A7-436878B51D6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8A1D-4235-84E1-146553EDA0D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8A1D-4235-84E1-146553EDA0D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8A1D-4235-84E1-146553EDA0D3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8A1D-4235-84E1-146553EDA0D3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8A1D-4235-84E1-146553EDA0D3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8A1D-4235-84E1-146553EDA0D3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8A1D-4235-84E1-146553EDA0D3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'Question 17'!$S$5:$S$11</c:f>
              <c:strCache>
                <c:ptCount val="7"/>
                <c:pt idx="0">
                  <c:v>Parking</c:v>
                </c:pt>
                <c:pt idx="1">
                  <c:v>Concession Stand</c:v>
                </c:pt>
                <c:pt idx="2">
                  <c:v>Restrooms</c:v>
                </c:pt>
                <c:pt idx="3">
                  <c:v>Shade Field 3</c:v>
                </c:pt>
                <c:pt idx="4">
                  <c:v>Batting Cages</c:v>
                </c:pt>
                <c:pt idx="5">
                  <c:v>None</c:v>
                </c:pt>
                <c:pt idx="6">
                  <c:v>Other</c:v>
                </c:pt>
              </c:strCache>
            </c:strRef>
          </c:cat>
          <c:val>
            <c:numRef>
              <c:f>'Question 17'!$T$5:$T$11</c:f>
              <c:numCache>
                <c:formatCode>0%</c:formatCode>
                <c:ptCount val="7"/>
                <c:pt idx="0">
                  <c:v>8.9385474860335198E-2</c:v>
                </c:pt>
                <c:pt idx="1">
                  <c:v>3.9106145251396648E-2</c:v>
                </c:pt>
                <c:pt idx="2">
                  <c:v>0.1787709497206704</c:v>
                </c:pt>
                <c:pt idx="3">
                  <c:v>0.21229050279329609</c:v>
                </c:pt>
                <c:pt idx="4">
                  <c:v>2.23463687150838E-2</c:v>
                </c:pt>
                <c:pt idx="5">
                  <c:v>0.25139664804469275</c:v>
                </c:pt>
                <c:pt idx="6">
                  <c:v>0.20670391061452514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A1D-4235-84E1-146553EDA0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BF1C-42D4-906A-BCE74140DB2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BF1C-42D4-906A-BCE74140DB2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BF1C-42D4-906A-BCE74140DB2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BF1C-42D4-906A-BCE74140DB2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9-BF1C-42D4-906A-BCE74140DB29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Sheet1!$A$24:$A$28</c:f>
              <c:strCache>
                <c:ptCount val="5"/>
                <c:pt idx="0">
                  <c:v>Daily</c:v>
                </c:pt>
                <c:pt idx="1">
                  <c:v>Couple times a week</c:v>
                </c:pt>
                <c:pt idx="2">
                  <c:v>Once a week</c:v>
                </c:pt>
                <c:pt idx="3">
                  <c:v>Few times a month</c:v>
                </c:pt>
                <c:pt idx="4">
                  <c:v>Couple times during season</c:v>
                </c:pt>
              </c:strCache>
            </c:strRef>
          </c:cat>
          <c:val>
            <c:numRef>
              <c:f>Sheet1!$B$24:$B$28</c:f>
              <c:numCache>
                <c:formatCode>0%</c:formatCode>
                <c:ptCount val="5"/>
                <c:pt idx="0">
                  <c:v>0.11</c:v>
                </c:pt>
                <c:pt idx="1">
                  <c:v>0.24</c:v>
                </c:pt>
                <c:pt idx="2">
                  <c:v>0.08</c:v>
                </c:pt>
                <c:pt idx="3">
                  <c:v>0.2</c:v>
                </c:pt>
                <c:pt idx="4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F1C-42D4-906A-BCE74140DB2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567147856517937E-2"/>
          <c:y val="0.19486111111111112"/>
          <c:w val="0.88498840769903764"/>
          <c:h val="0.7208876494604841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1.4773777405938733E-3"/>
                  <c:y val="-4.29248239762747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EB-4488-AEDE-6EBC7A45C5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Sheet1!$A$113:$A$119</c:f>
              <c:strCache>
                <c:ptCount val="7"/>
                <c:pt idx="0">
                  <c:v>None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More than 5</c:v>
                </c:pt>
              </c:strCache>
            </c:strRef>
          </c:cat>
          <c:val>
            <c:numRef>
              <c:f>Sheet1!$B$113:$B$119</c:f>
              <c:numCache>
                <c:formatCode>0%</c:formatCode>
                <c:ptCount val="7"/>
                <c:pt idx="0">
                  <c:v>0.39</c:v>
                </c:pt>
                <c:pt idx="1">
                  <c:v>0.12</c:v>
                </c:pt>
                <c:pt idx="2">
                  <c:v>0.22</c:v>
                </c:pt>
                <c:pt idx="3">
                  <c:v>0.17</c:v>
                </c:pt>
                <c:pt idx="4">
                  <c:v>0.06</c:v>
                </c:pt>
                <c:pt idx="5">
                  <c:v>0.03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B-4488-AEDE-6EBC7A45C55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11173752"/>
        <c:axId val="611174736"/>
      </c:barChart>
      <c:catAx>
        <c:axId val="611173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1174736"/>
        <c:crosses val="autoZero"/>
        <c:auto val="1"/>
        <c:lblAlgn val="ctr"/>
        <c:lblOffset val="100"/>
        <c:noMultiLvlLbl val="0"/>
      </c:catAx>
      <c:valAx>
        <c:axId val="61117473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1173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358-4533-94C5-9F5BB173F4F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358-4533-94C5-9F5BB173F4FC}"/>
              </c:ext>
            </c:extLst>
          </c:dPt>
          <c:dLbls>
            <c:dLbl>
              <c:idx val="0"/>
              <c:layout>
                <c:manualLayout>
                  <c:x val="8.5687908954444544E-2"/>
                  <c:y val="0.20286301181753044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100038"/>
                        <a:gd name="adj2" fmla="val -19107"/>
                      </a:avLst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1358-4533-94C5-9F5BB173F4FC}"/>
                </c:ext>
              </c:extLst>
            </c:dLbl>
            <c:dLbl>
              <c:idx val="1"/>
              <c:layout>
                <c:manualLayout>
                  <c:x val="-4.3582585183041311E-2"/>
                  <c:y val="-0.72310847760764896"/>
                </c:manualLayout>
              </c:layout>
              <c:spPr>
                <a:xfrm>
                  <a:off x="976572" y="305723"/>
                  <a:ext cx="1807848" cy="769013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59850"/>
                        <a:gd name="adj2" fmla="val 65805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030518668936166"/>
                      <c:h val="0.19812584875137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358-4533-94C5-9F5BB173F4FC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Sheet1!$A$48:$A$49</c:f>
              <c:strCache>
                <c:ptCount val="2"/>
                <c:pt idx="0">
                  <c:v>Renovate existing pool</c:v>
                </c:pt>
                <c:pt idx="1">
                  <c:v>Build a new pool</c:v>
                </c:pt>
              </c:strCache>
            </c:strRef>
          </c:cat>
          <c:val>
            <c:numRef>
              <c:f>Sheet1!$B$48:$B$49</c:f>
              <c:numCache>
                <c:formatCode>0%</c:formatCode>
                <c:ptCount val="2"/>
                <c:pt idx="0">
                  <c:v>0.24</c:v>
                </c:pt>
                <c:pt idx="1">
                  <c:v>0.76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58-4533-94C5-9F5BB173F4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27-4290-92D1-5F493B66476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27-4290-92D1-5F493B66476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27-4290-92D1-5F493B66476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Sheet1!$A$91:$A$93</c:f>
              <c:strCache>
                <c:ptCount val="3"/>
                <c:pt idx="0">
                  <c:v>Very likely</c:v>
                </c:pt>
                <c:pt idx="1">
                  <c:v>Likely</c:v>
                </c:pt>
                <c:pt idx="2">
                  <c:v>Unlikely</c:v>
                </c:pt>
              </c:strCache>
            </c:strRef>
          </c:cat>
          <c:val>
            <c:numRef>
              <c:f>Sheet1!$B$91:$B$93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0.31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27-4290-92D1-5F493B6647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50784968"/>
        <c:axId val="750786936"/>
      </c:barChart>
      <c:catAx>
        <c:axId val="750784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0786936"/>
        <c:crosses val="autoZero"/>
        <c:auto val="1"/>
        <c:lblAlgn val="ctr"/>
        <c:lblOffset val="100"/>
        <c:noMultiLvlLbl val="0"/>
      </c:catAx>
      <c:valAx>
        <c:axId val="750786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0784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Sheet1!$A$71:$A$73</c:f>
              <c:strCache>
                <c:ptCount val="3"/>
                <c:pt idx="0">
                  <c:v>Very likely</c:v>
                </c:pt>
                <c:pt idx="1">
                  <c:v>Likely</c:v>
                </c:pt>
                <c:pt idx="2">
                  <c:v>Unlikely</c:v>
                </c:pt>
              </c:strCache>
            </c:strRef>
          </c:cat>
          <c:val>
            <c:numRef>
              <c:f>Sheet1!$B$71:$B$73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0.31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CA-4F1E-8E65-4860F20267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76781104"/>
        <c:axId val="576781432"/>
      </c:barChart>
      <c:catAx>
        <c:axId val="57678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781432"/>
        <c:crosses val="autoZero"/>
        <c:auto val="1"/>
        <c:lblAlgn val="ctr"/>
        <c:lblOffset val="100"/>
        <c:noMultiLvlLbl val="0"/>
      </c:catAx>
      <c:valAx>
        <c:axId val="576781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781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ACBC-44CE-AFB2-84DF5C02A14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ACBC-44CE-AFB2-84DF5C02A14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ACBC-44CE-AFB2-84DF5C02A14A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ACBC-44CE-AFB2-84DF5C02A14A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ACBC-44CE-AFB2-84DF5C02A14A}"/>
              </c:ext>
            </c:extLst>
          </c:dPt>
          <c:dLbls>
            <c:dLbl>
              <c:idx val="0"/>
              <c:layout>
                <c:manualLayout>
                  <c:x val="1.3130927495826141E-2"/>
                  <c:y val="2.563774910252732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56176847745086"/>
                      <c:h val="0.230932125977035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CBC-44CE-AFB2-84DF5C02A14A}"/>
                </c:ext>
              </c:extLst>
            </c:dLbl>
            <c:dLbl>
              <c:idx val="2"/>
              <c:layout>
                <c:manualLayout>
                  <c:x val="-8.3825332998048174E-2"/>
                  <c:y val="-2.307397419227474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585479623928167"/>
                      <c:h val="0.152066776040938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CBC-44CE-AFB2-84DF5C02A14A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'Question 14'!$R$23:$R$27</c:f>
              <c:strCache>
                <c:ptCount val="5"/>
                <c:pt idx="0">
                  <c:v>Benches/Shelter/More equipment</c:v>
                </c:pt>
                <c:pt idx="1">
                  <c:v>Landscaping/Maintenance</c:v>
                </c:pt>
                <c:pt idx="2">
                  <c:v>Restrooms/Water Fountain</c:v>
                </c:pt>
                <c:pt idx="3">
                  <c:v>None</c:v>
                </c:pt>
                <c:pt idx="4">
                  <c:v>Other</c:v>
                </c:pt>
              </c:strCache>
            </c:strRef>
          </c:cat>
          <c:val>
            <c:numRef>
              <c:f>'Question 14'!$S$23:$S$27</c:f>
              <c:numCache>
                <c:formatCode>0%</c:formatCode>
                <c:ptCount val="5"/>
                <c:pt idx="0">
                  <c:v>0.31</c:v>
                </c:pt>
                <c:pt idx="1">
                  <c:v>0.06</c:v>
                </c:pt>
                <c:pt idx="2">
                  <c:v>0.12</c:v>
                </c:pt>
                <c:pt idx="3">
                  <c:v>0.42</c:v>
                </c:pt>
                <c:pt idx="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CBC-44CE-AFB2-84DF5C02A14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2001-4293-B356-109A3C40C76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2001-4293-B356-109A3C40C76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2001-4293-B356-109A3C40C76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2001-4293-B356-109A3C40C760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2001-4293-B356-109A3C40C760}"/>
              </c:ext>
            </c:extLst>
          </c:dPt>
          <c:dLbls>
            <c:dLbl>
              <c:idx val="0"/>
              <c:layout>
                <c:manualLayout>
                  <c:x val="-4.1776607813459224E-2"/>
                  <c:y val="8.605074509555924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01-4293-B356-109A3C40C760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'Question 15'!$W$8:$W$12</c:f>
              <c:strCache>
                <c:ptCount val="5"/>
                <c:pt idx="0">
                  <c:v>Restrooms</c:v>
                </c:pt>
                <c:pt idx="1">
                  <c:v>None</c:v>
                </c:pt>
                <c:pt idx="2">
                  <c:v>Maintenance</c:v>
                </c:pt>
                <c:pt idx="3">
                  <c:v>Other</c:v>
                </c:pt>
                <c:pt idx="4">
                  <c:v>New Equipment/Update Existing</c:v>
                </c:pt>
              </c:strCache>
            </c:strRef>
          </c:cat>
          <c:val>
            <c:numRef>
              <c:f>'Question 15'!$X$8:$X$12</c:f>
              <c:numCache>
                <c:formatCode>0.0%</c:formatCode>
                <c:ptCount val="5"/>
                <c:pt idx="0">
                  <c:v>5.5E-2</c:v>
                </c:pt>
                <c:pt idx="1">
                  <c:v>8.5000000000000006E-2</c:v>
                </c:pt>
                <c:pt idx="2">
                  <c:v>9.5000000000000001E-2</c:v>
                </c:pt>
                <c:pt idx="3">
                  <c:v>0.27500000000000002</c:v>
                </c:pt>
                <c:pt idx="4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001-4293-B356-109A3C40C7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62B4-4D91-8316-375785DCEC9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62B4-4D91-8316-375785DCEC9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62B4-4D91-8316-375785DCEC9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2B4-4D91-8316-375785DCEC94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62B4-4D91-8316-375785DCEC94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62B4-4D91-8316-375785DCEC94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62B4-4D91-8316-375785DCEC94}"/>
              </c:ext>
            </c:extLst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'Question 16'!$V$20:$V$26</c:f>
              <c:strCache>
                <c:ptCount val="7"/>
                <c:pt idx="0">
                  <c:v>Update Restrooms/Shower House</c:v>
                </c:pt>
                <c:pt idx="1">
                  <c:v>None</c:v>
                </c:pt>
                <c:pt idx="2">
                  <c:v>Don’t know/NA</c:v>
                </c:pt>
                <c:pt idx="3">
                  <c:v>Camping Updates </c:v>
                </c:pt>
                <c:pt idx="4">
                  <c:v>Other</c:v>
                </c:pt>
                <c:pt idx="5">
                  <c:v>Parking/Access to river</c:v>
                </c:pt>
                <c:pt idx="6">
                  <c:v>Maintenance</c:v>
                </c:pt>
              </c:strCache>
            </c:strRef>
          </c:cat>
          <c:val>
            <c:numRef>
              <c:f>'Question 16'!$W$20:$W$26</c:f>
              <c:numCache>
                <c:formatCode>0.0%</c:formatCode>
                <c:ptCount val="7"/>
                <c:pt idx="0">
                  <c:v>0.21264367816091953</c:v>
                </c:pt>
                <c:pt idx="1">
                  <c:v>0.21839080459770116</c:v>
                </c:pt>
                <c:pt idx="2">
                  <c:v>9.1954022988505746E-2</c:v>
                </c:pt>
                <c:pt idx="3">
                  <c:v>0.14367816091954022</c:v>
                </c:pt>
                <c:pt idx="4">
                  <c:v>0.18965517241379309</c:v>
                </c:pt>
                <c:pt idx="5">
                  <c:v>7.4712643678160925E-2</c:v>
                </c:pt>
                <c:pt idx="6">
                  <c:v>6.8965517241379309E-2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2B4-4D91-8316-375785DCEC9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0.37885</cdr:x>
      <cdr:y>0.30788</cdr:y>
    </cdr:from>
    <cdr:to>
      <cdr:x>0.46961</cdr:x>
      <cdr:y>0.41594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DE677E-8F7D-4DCC-AAEF-549AB03BF011}"/>
            </a:ext>
          </a:extLst>
        </cdr:cNvPr>
        <cdr:cNvSpPr txBox="1"/>
      </cdr:nvSpPr>
      <cdr:spPr>
        <a:xfrm xmlns:a="http://schemas.openxmlformats.org/drawingml/2006/main">
          <a:off x="3256747" y="1195009"/>
          <a:ext cx="780176" cy="419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b="1" dirty="0"/>
            <a:t>32%</a:t>
          </a:r>
        </a:p>
      </cdr:txBody>
    </cdr:sp>
  </cdr:relSizeAnchor>
  <cdr:relSizeAnchor xmlns:cdr="http://schemas.openxmlformats.org/drawingml/2006/chartDrawing">
    <cdr:from>
      <cdr:x>0.53987</cdr:x>
      <cdr:y>0.52563</cdr:y>
    </cdr:from>
    <cdr:to>
      <cdr:x>0.64039</cdr:x>
      <cdr:y>0.66419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7EF297CF-18DD-4803-9E5A-DF0030C250F1}"/>
            </a:ext>
          </a:extLst>
        </cdr:cNvPr>
        <cdr:cNvSpPr txBox="1"/>
      </cdr:nvSpPr>
      <cdr:spPr>
        <a:xfrm xmlns:a="http://schemas.openxmlformats.org/drawingml/2006/main">
          <a:off x="4640930" y="2040200"/>
          <a:ext cx="864066" cy="5378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b="1" dirty="0"/>
            <a:t>68%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7B5A554-65DC-47D4-B4A2-5F0AF89E6CE5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B49929F-C0A7-4EAE-A09A-93244F271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92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 23 zip codes were entered outside of Thayer County</a:t>
            </a:r>
          </a:p>
          <a:p>
            <a:r>
              <a:rPr lang="en-US" dirty="0"/>
              <a:t>GENDER - 67% Female, 33% Male</a:t>
            </a:r>
          </a:p>
          <a:p>
            <a:r>
              <a:rPr lang="en-US" dirty="0"/>
              <a:t>AGES – 22% 35-44</a:t>
            </a:r>
          </a:p>
          <a:p>
            <a:r>
              <a:rPr lang="en-US" dirty="0"/>
              <a:t>17% 25-34 </a:t>
            </a:r>
          </a:p>
          <a:p>
            <a:r>
              <a:rPr lang="en-US" dirty="0"/>
              <a:t>14% 45-54 </a:t>
            </a:r>
          </a:p>
          <a:p>
            <a:r>
              <a:rPr lang="en-US" dirty="0"/>
              <a:t>14% 55-64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9929F-C0A7-4EAE-A09A-93244F271A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49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9929F-C0A7-4EAE-A09A-93244F271A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82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9929F-C0A7-4EAE-A09A-93244F271A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47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 – lighting and pet stations were top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9929F-C0A7-4EAE-A09A-93244F271AB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35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common responses –  get rid of the park, new equipment, use for pool, overall general maintenance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9929F-C0A7-4EAE-A09A-93244F271AB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06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Shower house and rest rooms need updated, new paint</a:t>
            </a:r>
          </a:p>
          <a:p>
            <a:r>
              <a:rPr lang="en-US" dirty="0"/>
              <a:t>Camper pads – update the current ones to make them larger, add more paved pads, 50amp hook-ups</a:t>
            </a:r>
          </a:p>
          <a:p>
            <a:r>
              <a:rPr lang="en-US" dirty="0"/>
              <a:t>A lot of people commented how nice the park is</a:t>
            </a:r>
          </a:p>
          <a:p>
            <a:r>
              <a:rPr lang="en-US" dirty="0"/>
              <a:t>Under other – shade for ballfield, lighting for park, playground equipment, dog park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9929F-C0A7-4EAE-A09A-93244F271AB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21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Field 3 mentioned a lot for shade</a:t>
            </a:r>
          </a:p>
          <a:p>
            <a:r>
              <a:rPr lang="en-US" dirty="0"/>
              <a:t>Bath rooms – make larger, space for umpires</a:t>
            </a:r>
          </a:p>
          <a:p>
            <a:r>
              <a:rPr lang="en-US" dirty="0"/>
              <a:t>Concession stands – more options than hot dogs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9929F-C0A7-4EAE-A09A-93244F271AB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3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7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1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7682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94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6055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56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46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3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4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8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31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15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1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21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5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5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7A6FD-0EE5-4ABC-B608-CE6D69A9BAB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4565EBF-2C80-4B47-B06E-6B57AE800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84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215D4DA-3112-43BA-8537-C24DFC3C4F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688" y="655946"/>
            <a:ext cx="6995174" cy="33985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02B78DF-EEA8-4887-93E0-220DDC9160F9}"/>
              </a:ext>
            </a:extLst>
          </p:cNvPr>
          <p:cNvSpPr txBox="1"/>
          <p:nvPr/>
        </p:nvSpPr>
        <p:spPr>
          <a:xfrm>
            <a:off x="1585519" y="4118994"/>
            <a:ext cx="91943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2019 Hebron Pool Survey</a:t>
            </a:r>
          </a:p>
        </p:txBody>
      </p:sp>
    </p:spTree>
    <p:extLst>
      <p:ext uri="{BB962C8B-B14F-4D97-AF65-F5344CB8AC3E}">
        <p14:creationId xmlns:p14="http://schemas.microsoft.com/office/powerpoint/2010/main" val="2423669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33950-7B7C-45AE-AD09-D73286755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favorable in setting aside funds to build new pool in 3-5 years?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F8AA599-A3E6-49DE-8477-A38E25EB18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26859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C65D0CD-8575-46EA-813F-88C79B4639CA}"/>
              </a:ext>
            </a:extLst>
          </p:cNvPr>
          <p:cNvSpPr txBox="1"/>
          <p:nvPr/>
        </p:nvSpPr>
        <p:spPr>
          <a:xfrm>
            <a:off x="9721516" y="6042025"/>
            <a:ext cx="1203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n=433</a:t>
            </a:r>
          </a:p>
        </p:txBody>
      </p:sp>
    </p:spTree>
    <p:extLst>
      <p:ext uri="{BB962C8B-B14F-4D97-AF65-F5344CB8AC3E}">
        <p14:creationId xmlns:p14="http://schemas.microsoft.com/office/powerpoint/2010/main" val="3506062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995E5-4CD7-4C83-B079-64C1F5D7E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Roosevelt Park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BFCA0-CCED-43C5-BE98-81F975CE9075}"/>
              </a:ext>
            </a:extLst>
          </p:cNvPr>
          <p:cNvSpPr txBox="1"/>
          <p:nvPr/>
        </p:nvSpPr>
        <p:spPr>
          <a:xfrm>
            <a:off x="9962147" y="5765533"/>
            <a:ext cx="1424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n=175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7B0285-32CE-44FC-9729-D0F1E84D63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8368156"/>
              </p:ext>
            </p:extLst>
          </p:nvPr>
        </p:nvGraphicFramePr>
        <p:xfrm>
          <a:off x="1011906" y="1294767"/>
          <a:ext cx="7737458" cy="4953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3172DF9-8A5A-4609-B2E6-41BC537A0046}"/>
              </a:ext>
            </a:extLst>
          </p:cNvPr>
          <p:cNvSpPr txBox="1"/>
          <p:nvPr/>
        </p:nvSpPr>
        <p:spPr>
          <a:xfrm>
            <a:off x="356135" y="5211535"/>
            <a:ext cx="34939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Under other- lighting and pet waste stations </a:t>
            </a:r>
          </a:p>
        </p:txBody>
      </p:sp>
    </p:spTree>
    <p:extLst>
      <p:ext uri="{BB962C8B-B14F-4D97-AF65-F5344CB8AC3E}">
        <p14:creationId xmlns:p14="http://schemas.microsoft.com/office/powerpoint/2010/main" val="4114161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01E66-1E76-4FF7-ADFA-A3977762A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Willard Park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69651-6B18-4A8B-9CDF-5017435F2F4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160588"/>
            <a:ext cx="8596313" cy="388143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72F7DB-2324-4D31-8021-E2B3250F257C}"/>
              </a:ext>
            </a:extLst>
          </p:cNvPr>
          <p:cNvSpPr txBox="1"/>
          <p:nvPr/>
        </p:nvSpPr>
        <p:spPr>
          <a:xfrm>
            <a:off x="9971773" y="5813659"/>
            <a:ext cx="106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n=200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AB1C21C-D86E-4286-9852-718B667BC0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658704"/>
              </p:ext>
            </p:extLst>
          </p:nvPr>
        </p:nvGraphicFramePr>
        <p:xfrm>
          <a:off x="2107932" y="1540043"/>
          <a:ext cx="7295949" cy="4427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526BA3C-C54A-444D-8B32-A0AF378B8E25}"/>
              </a:ext>
            </a:extLst>
          </p:cNvPr>
          <p:cNvSpPr txBox="1"/>
          <p:nvPr/>
        </p:nvSpPr>
        <p:spPr>
          <a:xfrm>
            <a:off x="240632" y="4902458"/>
            <a:ext cx="43987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Most common responses- </a:t>
            </a:r>
          </a:p>
          <a:p>
            <a:r>
              <a:rPr lang="en-US" sz="1600" dirty="0"/>
              <a:t>*Get rid of the park </a:t>
            </a:r>
          </a:p>
          <a:p>
            <a:r>
              <a:rPr lang="en-US" sz="1600" dirty="0"/>
              <a:t>*New equipment </a:t>
            </a:r>
          </a:p>
          <a:p>
            <a:r>
              <a:rPr lang="en-US" sz="1600" dirty="0"/>
              <a:t>*Use for pool </a:t>
            </a:r>
          </a:p>
          <a:p>
            <a:r>
              <a:rPr lang="en-US" sz="1600" dirty="0"/>
              <a:t>*Overall general maintenance</a:t>
            </a:r>
          </a:p>
        </p:txBody>
      </p:sp>
    </p:spTree>
    <p:extLst>
      <p:ext uri="{BB962C8B-B14F-4D97-AF65-F5344CB8AC3E}">
        <p14:creationId xmlns:p14="http://schemas.microsoft.com/office/powerpoint/2010/main" val="3475694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2F917-6000-4DB3-AB20-4F542F007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699" y="254000"/>
            <a:ext cx="9332940" cy="660399"/>
          </a:xfrm>
        </p:spPr>
        <p:txBody>
          <a:bodyPr/>
          <a:lstStyle/>
          <a:p>
            <a:r>
              <a:rPr lang="en-US" dirty="0"/>
              <a:t>Improvements to Riverside Park/CC Camp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98688-B265-4253-BECA-2DB3F9F57AB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160588"/>
            <a:ext cx="8596313" cy="388143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F02053-2BF5-490B-9E1B-8F54A5261F00}"/>
              </a:ext>
            </a:extLst>
          </p:cNvPr>
          <p:cNvSpPr txBox="1"/>
          <p:nvPr/>
        </p:nvSpPr>
        <p:spPr>
          <a:xfrm>
            <a:off x="9875520" y="5813659"/>
            <a:ext cx="109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n=174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6B66B55-4BCB-4F5A-8BE3-73564C6036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6483249"/>
              </p:ext>
            </p:extLst>
          </p:nvPr>
        </p:nvGraphicFramePr>
        <p:xfrm>
          <a:off x="1795752" y="809922"/>
          <a:ext cx="7373200" cy="4771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343F7F4-8353-4261-833F-FF3BC8FE8C87}"/>
              </a:ext>
            </a:extLst>
          </p:cNvPr>
          <p:cNvSpPr txBox="1"/>
          <p:nvPr/>
        </p:nvSpPr>
        <p:spPr>
          <a:xfrm>
            <a:off x="298383" y="5143033"/>
            <a:ext cx="93329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Most common comments-</a:t>
            </a:r>
          </a:p>
          <a:p>
            <a:r>
              <a:rPr lang="en-US" sz="1600" dirty="0"/>
              <a:t>*Shower house and restrooms need updated new paint</a:t>
            </a:r>
          </a:p>
          <a:p>
            <a:endParaRPr lang="en-US" sz="1600" dirty="0"/>
          </a:p>
          <a:p>
            <a:r>
              <a:rPr lang="en-US" sz="1600" dirty="0"/>
              <a:t>*Camper pads- update the currents ones to make larger, add more paved pads, 50amp hook ups</a:t>
            </a:r>
          </a:p>
          <a:p>
            <a:endParaRPr lang="en-US" sz="1600" dirty="0"/>
          </a:p>
          <a:p>
            <a:r>
              <a:rPr lang="en-US" sz="1600" dirty="0"/>
              <a:t>*Under other-shade for #3 Ballfield, lighting, playground equipment, dog park, </a:t>
            </a:r>
          </a:p>
        </p:txBody>
      </p:sp>
    </p:spTree>
    <p:extLst>
      <p:ext uri="{BB962C8B-B14F-4D97-AF65-F5344CB8AC3E}">
        <p14:creationId xmlns:p14="http://schemas.microsoft.com/office/powerpoint/2010/main" val="933743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14AA1-3364-4426-A79B-7E3CFB789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Hebron Sports Complex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2A6307-F4A9-47CB-AFF3-51C2AD21A407}"/>
              </a:ext>
            </a:extLst>
          </p:cNvPr>
          <p:cNvSpPr txBox="1"/>
          <p:nvPr/>
        </p:nvSpPr>
        <p:spPr>
          <a:xfrm>
            <a:off x="9885145" y="5755907"/>
            <a:ext cx="1222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n=190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197D594-7DC9-44FD-B111-1ED3BAB5D1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4027560"/>
              </p:ext>
            </p:extLst>
          </p:nvPr>
        </p:nvGraphicFramePr>
        <p:xfrm>
          <a:off x="2353438" y="1195137"/>
          <a:ext cx="6920564" cy="505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065115D-0A83-4883-A86A-8456E419E48F}"/>
              </a:ext>
            </a:extLst>
          </p:cNvPr>
          <p:cNvSpPr txBox="1"/>
          <p:nvPr/>
        </p:nvSpPr>
        <p:spPr>
          <a:xfrm>
            <a:off x="288758" y="3205213"/>
            <a:ext cx="29549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Most common comments-</a:t>
            </a:r>
          </a:p>
          <a:p>
            <a:r>
              <a:rPr lang="en-US" sz="1600" dirty="0"/>
              <a:t>*Field 3-more shade</a:t>
            </a:r>
          </a:p>
          <a:p>
            <a:endParaRPr lang="en-US" sz="1600" dirty="0"/>
          </a:p>
          <a:p>
            <a:r>
              <a:rPr lang="en-US" sz="1600" dirty="0"/>
              <a:t>*Bathrooms-make larger, more privacy, space for umpires</a:t>
            </a:r>
          </a:p>
          <a:p>
            <a:endParaRPr lang="en-US" sz="1600" dirty="0"/>
          </a:p>
          <a:p>
            <a:r>
              <a:rPr lang="en-US" sz="1600" dirty="0"/>
              <a:t>*Concession stands-more options than hot dogs</a:t>
            </a:r>
          </a:p>
        </p:txBody>
      </p:sp>
    </p:spTree>
    <p:extLst>
      <p:ext uri="{BB962C8B-B14F-4D97-AF65-F5344CB8AC3E}">
        <p14:creationId xmlns:p14="http://schemas.microsoft.com/office/powerpoint/2010/main" val="1913028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33057-573C-4418-AEA9-B1500457F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Questions, comments, </a:t>
            </a:r>
            <a:r>
              <a:rPr lang="en-US"/>
              <a:t>next steps?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AB128-282C-4AE7-B1DA-A22CF497F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22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4AE12-490C-457A-8A02-C9D0519B2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C7A99-34C9-4E80-8610-1FD0DF63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hardcopy and online survey of Hebron and surrounding area residents about their opinions related to a series of decisions being considered for the city pool.</a:t>
            </a:r>
          </a:p>
          <a:p>
            <a:r>
              <a:rPr lang="en-US" dirty="0"/>
              <a:t>487 responses</a:t>
            </a:r>
          </a:p>
          <a:p>
            <a:pPr lvl="1"/>
            <a:r>
              <a:rPr lang="en-US" dirty="0"/>
              <a:t>298 weblink</a:t>
            </a:r>
          </a:p>
          <a:p>
            <a:pPr lvl="1"/>
            <a:r>
              <a:rPr lang="en-US" dirty="0"/>
              <a:t>189 social media</a:t>
            </a:r>
          </a:p>
          <a:p>
            <a:r>
              <a:rPr lang="en-US" dirty="0"/>
              <a:t>Note on some slides you will see for example a notation of n=486.  This indicates the number of responses for that question, when applicable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62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491EB-DB28-44E8-BF8E-6E271B14B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you live?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C921905-238F-48F9-8ACF-A717774D58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391249"/>
              </p:ext>
            </p:extLst>
          </p:nvPr>
        </p:nvGraphicFramePr>
        <p:xfrm>
          <a:off x="677334" y="1488281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7863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325F0-4BA0-4B39-8BC8-0A7F923BE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often does someone in your family use the pool in the summer?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9D63040-727B-48F1-9FFB-C5A73E6E73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388183"/>
              </p:ext>
            </p:extLst>
          </p:nvPr>
        </p:nvGraphicFramePr>
        <p:xfrm>
          <a:off x="2127183" y="1828800"/>
          <a:ext cx="5347067" cy="4302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DC7A31F-8577-4107-87BE-74FF20424949}"/>
              </a:ext>
            </a:extLst>
          </p:cNvPr>
          <p:cNvSpPr txBox="1"/>
          <p:nvPr/>
        </p:nvSpPr>
        <p:spPr>
          <a:xfrm>
            <a:off x="9644514" y="6131293"/>
            <a:ext cx="17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n=441</a:t>
            </a:r>
          </a:p>
        </p:txBody>
      </p:sp>
    </p:spTree>
    <p:extLst>
      <p:ext uri="{BB962C8B-B14F-4D97-AF65-F5344CB8AC3E}">
        <p14:creationId xmlns:p14="http://schemas.microsoft.com/office/powerpoint/2010/main" val="93237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BCA7F-151A-4807-9408-7520596AC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your family swims at another nearby pool, where do they go?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AFFEA-8A75-4CAF-ABB0-D3B3FADFC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Geneva – nicer pool, more kid friendly, shaded areas</a:t>
            </a:r>
          </a:p>
          <a:p>
            <a:r>
              <a:rPr lang="en-US" dirty="0"/>
              <a:t>Deshler – adult swim</a:t>
            </a:r>
          </a:p>
          <a:p>
            <a:r>
              <a:rPr lang="en-US" dirty="0"/>
              <a:t>York – more activities for kids, zero entry</a:t>
            </a:r>
          </a:p>
          <a:p>
            <a:r>
              <a:rPr lang="en-US" dirty="0"/>
              <a:t>Grand Island – larger pool with more activities</a:t>
            </a:r>
          </a:p>
          <a:p>
            <a:r>
              <a:rPr lang="en-US" dirty="0"/>
              <a:t>Belleville, KS – newer facility, splash pad, water slides, warmer water, admission is cheaper, bring in own food</a:t>
            </a:r>
          </a:p>
          <a:p>
            <a:r>
              <a:rPr lang="en-US" dirty="0"/>
              <a:t>Home and lake swimming – cheaper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A99765-F35B-4104-98D2-F3887CA9D50B}"/>
              </a:ext>
            </a:extLst>
          </p:cNvPr>
          <p:cNvSpPr txBox="1"/>
          <p:nvPr/>
        </p:nvSpPr>
        <p:spPr>
          <a:xfrm>
            <a:off x="9702265" y="6041362"/>
            <a:ext cx="170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n=251</a:t>
            </a:r>
          </a:p>
        </p:txBody>
      </p:sp>
    </p:spTree>
    <p:extLst>
      <p:ext uri="{BB962C8B-B14F-4D97-AF65-F5344CB8AC3E}">
        <p14:creationId xmlns:p14="http://schemas.microsoft.com/office/powerpoint/2010/main" val="2300375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E8DAE-E7D4-4C26-ACEE-01662671A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children are living in your household?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DC46749-2C47-4D33-8272-685C498B4E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572512"/>
              </p:ext>
            </p:extLst>
          </p:nvPr>
        </p:nvGraphicFramePr>
        <p:xfrm>
          <a:off x="590708" y="1255813"/>
          <a:ext cx="8870927" cy="440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78AD582-0332-4DB4-AF47-00E20F84C68F}"/>
              </a:ext>
            </a:extLst>
          </p:cNvPr>
          <p:cNvSpPr txBox="1"/>
          <p:nvPr/>
        </p:nvSpPr>
        <p:spPr>
          <a:xfrm>
            <a:off x="10000648" y="5823284"/>
            <a:ext cx="981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N=428</a:t>
            </a:r>
          </a:p>
        </p:txBody>
      </p:sp>
    </p:spTree>
    <p:extLst>
      <p:ext uri="{BB962C8B-B14F-4D97-AF65-F5344CB8AC3E}">
        <p14:creationId xmlns:p14="http://schemas.microsoft.com/office/powerpoint/2010/main" val="2143153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6E8D4-3B1A-4D8D-9A33-60CCB5E6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 you think Hebron should consider renovating the existing pool or build new?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E7CE036-7EA5-4B86-AAA9-C0729B94FC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117582"/>
              </p:ext>
            </p:extLst>
          </p:nvPr>
        </p:nvGraphicFramePr>
        <p:xfrm>
          <a:off x="677334" y="2172854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0C301CE-3068-47BD-BBA6-86897FC9DA18}"/>
              </a:ext>
            </a:extLst>
          </p:cNvPr>
          <p:cNvSpPr txBox="1"/>
          <p:nvPr/>
        </p:nvSpPr>
        <p:spPr>
          <a:xfrm>
            <a:off x="9837019" y="6054291"/>
            <a:ext cx="14245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n=443</a:t>
            </a:r>
          </a:p>
        </p:txBody>
      </p:sp>
    </p:spTree>
    <p:extLst>
      <p:ext uri="{BB962C8B-B14F-4D97-AF65-F5344CB8AC3E}">
        <p14:creationId xmlns:p14="http://schemas.microsoft.com/office/powerpoint/2010/main" val="1919425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BD9B-A823-4637-BE34-BA7747A4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Ranking of options if renovation is chosen: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B5703-9A43-4AD5-9DBF-480B6E4AB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71% said building a new pool on site for approximately $2.9 million (50 year expectancy) would be their first choice</a:t>
            </a:r>
          </a:p>
          <a:p>
            <a:endParaRPr lang="en-US" dirty="0"/>
          </a:p>
          <a:p>
            <a:r>
              <a:rPr lang="en-US" dirty="0"/>
              <a:t>45% said building a new pool on a new site for approximately $4.1 million (50 year expectancy) would be their second choice</a:t>
            </a:r>
          </a:p>
          <a:p>
            <a:endParaRPr lang="en-US" dirty="0"/>
          </a:p>
          <a:p>
            <a:r>
              <a:rPr lang="en-US" dirty="0"/>
              <a:t>50% said renovating the existing pool for approximately $820,000 (5 year expectancy) would be their third choice</a:t>
            </a:r>
          </a:p>
          <a:p>
            <a:endParaRPr lang="en-US" dirty="0"/>
          </a:p>
          <a:p>
            <a:r>
              <a:rPr lang="en-US" dirty="0"/>
              <a:t>85% said closing the pool when no longer functional would be their fourth choice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3025EB-397D-4E0C-B9EE-71E9319085F3}"/>
              </a:ext>
            </a:extLst>
          </p:cNvPr>
          <p:cNvSpPr txBox="1"/>
          <p:nvPr/>
        </p:nvSpPr>
        <p:spPr>
          <a:xfrm>
            <a:off x="9726389" y="6041362"/>
            <a:ext cx="1328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n=392</a:t>
            </a:r>
          </a:p>
        </p:txBody>
      </p:sp>
    </p:spTree>
    <p:extLst>
      <p:ext uri="{BB962C8B-B14F-4D97-AF65-F5344CB8AC3E}">
        <p14:creationId xmlns:p14="http://schemas.microsoft.com/office/powerpoint/2010/main" val="2536072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F126-14C1-4B3D-9429-D405E7DB7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719714"/>
          </a:xfrm>
        </p:spPr>
        <p:txBody>
          <a:bodyPr>
            <a:normAutofit fontScale="90000"/>
          </a:bodyPr>
          <a:lstStyle/>
          <a:p>
            <a:r>
              <a:rPr lang="en-US" dirty="0"/>
              <a:t>Likelihood on voting today for a bond issue to pay for the construction or renovation of a pool: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D420826-27F5-4439-9C14-07C0F1183D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901876"/>
              </p:ext>
            </p:extLst>
          </p:nvPr>
        </p:nvGraphicFramePr>
        <p:xfrm>
          <a:off x="677863" y="2242686"/>
          <a:ext cx="8596312" cy="3799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CFC0D5C-2685-4476-84BE-8E193CBEBC99}"/>
              </a:ext>
            </a:extLst>
          </p:cNvPr>
          <p:cNvSpPr txBox="1"/>
          <p:nvPr/>
        </p:nvSpPr>
        <p:spPr>
          <a:xfrm>
            <a:off x="9663764" y="6102417"/>
            <a:ext cx="1126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n=433</a:t>
            </a:r>
          </a:p>
        </p:txBody>
      </p:sp>
    </p:spTree>
    <p:extLst>
      <p:ext uri="{BB962C8B-B14F-4D97-AF65-F5344CB8AC3E}">
        <p14:creationId xmlns:p14="http://schemas.microsoft.com/office/powerpoint/2010/main" val="42734021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1630</TotalTime>
  <Words>632</Words>
  <Application>Microsoft Office PowerPoint</Application>
  <PresentationFormat>Widescreen</PresentationFormat>
  <Paragraphs>94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PowerPoint Presentation</vt:lpstr>
      <vt:lpstr>Quick Facts</vt:lpstr>
      <vt:lpstr>Where do you live?</vt:lpstr>
      <vt:lpstr>How often does someone in your family use the pool in the summer?</vt:lpstr>
      <vt:lpstr>If your family swims at another nearby pool, where do they go? Why?</vt:lpstr>
      <vt:lpstr>How many children are living in your household?</vt:lpstr>
      <vt:lpstr>Do you think Hebron should consider renovating the existing pool or build new?</vt:lpstr>
      <vt:lpstr>Ranking of options if renovation is chosen:</vt:lpstr>
      <vt:lpstr>Likelihood on voting today for a bond issue to pay for the construction or renovation of a pool:</vt:lpstr>
      <vt:lpstr>How favorable in setting aside funds to build new pool in 3-5 years?</vt:lpstr>
      <vt:lpstr>Improvements to Roosevelt Park</vt:lpstr>
      <vt:lpstr>Improvements to Willard Park</vt:lpstr>
      <vt:lpstr>Improvements to Riverside Park/CC Camp</vt:lpstr>
      <vt:lpstr>Improvements to Hebron Sports Complex</vt:lpstr>
      <vt:lpstr>Questions, comments, next steps?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Hebron Pool Survey</dc:title>
  <dc:creator>Lindgren, Abbi M.</dc:creator>
  <cp:lastModifiedBy>Chris Fangmeier</cp:lastModifiedBy>
  <cp:revision>54</cp:revision>
  <cp:lastPrinted>2019-04-17T14:04:40Z</cp:lastPrinted>
  <dcterms:created xsi:type="dcterms:W3CDTF">2019-03-19T16:49:21Z</dcterms:created>
  <dcterms:modified xsi:type="dcterms:W3CDTF">2019-04-17T14:11:29Z</dcterms:modified>
</cp:coreProperties>
</file>